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48" r:id="rId1"/>
  </p:sldMasterIdLst>
  <p:notesMasterIdLst>
    <p:notesMasterId r:id="rId30"/>
  </p:notesMasterIdLst>
  <p:sldIdLst>
    <p:sldId id="256" r:id="rId2"/>
    <p:sldId id="284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3" roundtripDataSignature="AMtx7mij/FvhIkVPAYNDWkzbu9PEoLqxT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43AE371-EF2F-47DB-959B-2F648F1A8066}">
  <a:tblStyle styleId="{B43AE371-EF2F-47DB-959B-2F648F1A806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81"/>
  </p:normalViewPr>
  <p:slideViewPr>
    <p:cSldViewPr snapToGrid="0" snapToObjects="1">
      <p:cViewPr varScale="1">
        <p:scale>
          <a:sx n="103" d="100"/>
          <a:sy n="103" d="100"/>
        </p:scale>
        <p:origin x="80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customschemas.google.com/relationships/presentationmetadata" Target="meta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20d3605f93_3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120d3605f93_3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20d3605f93_3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120d3605f93_3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20d3605f93_2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20d3605f93_2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20d3605f93_2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120d3605f93_2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20d3605f93_2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120d3605f93_2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20d3605f93_2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120d3605f93_2_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20d3605f93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120d3605f93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20d3605f93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120d3605f93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20d3605f93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20d3605f93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20d3605f93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120d3605f93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120d3605f93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120d3605f93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20d3605f93_2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120d3605f93_2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20d3605f93_2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g120d3605f93_2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20d3605f93_2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g120d3605f93_2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120d3605f93_2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g120d3605f93_2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120d3605f93_2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g120d3605f93_2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120d3605f93_2_2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120d3605f93_2_2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120d3605f93_2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120d3605f93_2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120d3605f93_2_2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120d3605f93_2_2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120d3605f93_2_2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120d3605f93_2_2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20d3605f93_2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120d3605f93_2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20d3605f93_2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120d3605f93_2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20d3605f93_2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120d3605f93_2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20d3605f93_2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120d3605f93_2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120d3605f93_2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120d3605f93_2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20d3605f93_2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120d3605f93_2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20d3605f93_2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120d3605f93_2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5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15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4"/>
          <p:cNvSpPr txBox="1">
            <a:spLocks noGrp="1"/>
          </p:cNvSpPr>
          <p:nvPr>
            <p:ph type="body" idx="1"/>
          </p:nvPr>
        </p:nvSpPr>
        <p:spPr>
          <a:xfrm rot="5400000">
            <a:off x="3920400" y="-1256575"/>
            <a:ext cx="4351200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5"/>
          <p:cNvSpPr txBox="1">
            <a:spLocks noGrp="1"/>
          </p:cNvSpPr>
          <p:nvPr>
            <p:ph type="title"/>
          </p:nvPr>
        </p:nvSpPr>
        <p:spPr>
          <a:xfrm rot="5400000">
            <a:off x="7133400" y="1956625"/>
            <a:ext cx="5811900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5"/>
          <p:cNvSpPr txBox="1">
            <a:spLocks noGrp="1"/>
          </p:cNvSpPr>
          <p:nvPr>
            <p:ph type="body" idx="1"/>
          </p:nvPr>
        </p:nvSpPr>
        <p:spPr>
          <a:xfrm rot="5400000">
            <a:off x="1799400" y="-596075"/>
            <a:ext cx="5811900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7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7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18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9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9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900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19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900" cy="36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19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00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19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00" cy="36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2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22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3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3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3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.jp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journals.plos.org/plosbiology/article?id=10.1371/journal.pbio.3000849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120d3605f93_3_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Host transcriptional response to SARS-Cov2 by Sex and Age </a:t>
            </a:r>
            <a:endParaRPr/>
          </a:p>
        </p:txBody>
      </p:sp>
      <p:sp>
        <p:nvSpPr>
          <p:cNvPr id="85" name="Google Shape;85;g120d3605f93_3_2"/>
          <p:cNvSpPr txBox="1">
            <a:spLocks noGrp="1"/>
          </p:cNvSpPr>
          <p:nvPr>
            <p:ph type="subTitle" idx="1"/>
          </p:nvPr>
        </p:nvSpPr>
        <p:spPr>
          <a:xfrm>
            <a:off x="1524000" y="3906838"/>
            <a:ext cx="9144000" cy="1655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Ekpereka Amutaigwe, Credo Casmil, Dollina Dodani, Aditi Nallan</a:t>
            </a: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/>
              <a:t>March 30th, 2022</a:t>
            </a:r>
            <a:endParaRPr/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20d3605f93_2_29"/>
          <p:cNvSpPr txBox="1">
            <a:spLocks noGrp="1"/>
          </p:cNvSpPr>
          <p:nvPr>
            <p:ph type="title"/>
          </p:nvPr>
        </p:nvSpPr>
        <p:spPr>
          <a:xfrm>
            <a:off x="457200" y="1365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 Imputation</a:t>
            </a:r>
            <a:endParaRPr/>
          </a:p>
        </p:txBody>
      </p:sp>
      <p:sp>
        <p:nvSpPr>
          <p:cNvPr id="144" name="Google Shape;144;g120d3605f93_2_29"/>
          <p:cNvSpPr txBox="1">
            <a:spLocks noGrp="1"/>
          </p:cNvSpPr>
          <p:nvPr>
            <p:ph type="body" idx="1"/>
          </p:nvPr>
        </p:nvSpPr>
        <p:spPr>
          <a:xfrm>
            <a:off x="599143" y="1049635"/>
            <a:ext cx="113070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6195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rgbClr val="272822"/>
              </a:buClr>
              <a:buSzPts val="2100"/>
              <a:buFont typeface="Roboto"/>
              <a:buChar char="●"/>
            </a:pPr>
            <a:r>
              <a:rPr lang="en-US" sz="2100" dirty="0" err="1">
                <a:solidFill>
                  <a:srgbClr val="272822"/>
                </a:solidFill>
              </a:rPr>
              <a:t>MissForest</a:t>
            </a:r>
            <a:r>
              <a:rPr lang="en-US" sz="2100" dirty="0">
                <a:solidFill>
                  <a:srgbClr val="272822"/>
                </a:solidFill>
              </a:rPr>
              <a:t> is a random forest imputation algorithm for missing data, implemented in </a:t>
            </a:r>
            <a:r>
              <a:rPr lang="en-US" sz="2100" dirty="0">
                <a:solidFill>
                  <a:srgbClr val="4E4D4F"/>
                </a:solidFill>
              </a:rPr>
              <a:t>R</a:t>
            </a:r>
            <a:r>
              <a:rPr lang="en-US" sz="2100" dirty="0">
                <a:solidFill>
                  <a:srgbClr val="272822"/>
                </a:solidFill>
              </a:rPr>
              <a:t> in the </a:t>
            </a:r>
            <a:r>
              <a:rPr lang="en-US" sz="2100" dirty="0" err="1">
                <a:solidFill>
                  <a:srgbClr val="4E4D4F"/>
                </a:solidFill>
              </a:rPr>
              <a:t>missForest</a:t>
            </a:r>
            <a:r>
              <a:rPr lang="en-US" sz="2100" dirty="0">
                <a:solidFill>
                  <a:srgbClr val="4E4D4F"/>
                </a:solidFill>
              </a:rPr>
              <a:t>()</a:t>
            </a:r>
            <a:r>
              <a:rPr lang="en-US" sz="2100" dirty="0">
                <a:solidFill>
                  <a:srgbClr val="272822"/>
                </a:solidFill>
              </a:rPr>
              <a:t> package.</a:t>
            </a:r>
            <a:endParaRPr sz="2100" dirty="0">
              <a:solidFill>
                <a:srgbClr val="272822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endParaRPr sz="2100" dirty="0">
              <a:solidFill>
                <a:srgbClr val="272822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endParaRPr sz="2100" dirty="0">
              <a:solidFill>
                <a:srgbClr val="272822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endParaRPr sz="2100" dirty="0">
              <a:solidFill>
                <a:srgbClr val="272822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endParaRPr sz="2100" dirty="0">
              <a:solidFill>
                <a:srgbClr val="272822"/>
              </a:solidFill>
            </a:endParaRPr>
          </a:p>
          <a:p>
            <a:pPr marL="457200" lvl="0" indent="-36195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rgbClr val="272822"/>
              </a:buClr>
              <a:buSzPts val="2100"/>
              <a:buFont typeface="Calibri"/>
              <a:buChar char="●"/>
            </a:pPr>
            <a:r>
              <a:rPr lang="en-US" sz="2100" b="1" dirty="0">
                <a:solidFill>
                  <a:srgbClr val="272822"/>
                </a:solidFill>
              </a:rPr>
              <a:t>Advantages:</a:t>
            </a:r>
            <a:endParaRPr sz="2100" b="1" dirty="0">
              <a:solidFill>
                <a:srgbClr val="272822"/>
              </a:solidFill>
            </a:endParaRPr>
          </a:p>
          <a:p>
            <a:pPr marL="914400" lvl="1" indent="-361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2822"/>
              </a:buClr>
              <a:buSzPts val="2100"/>
              <a:buFont typeface="Calibri"/>
              <a:buChar char="○"/>
            </a:pPr>
            <a:r>
              <a:rPr lang="en-US" sz="2100" dirty="0">
                <a:solidFill>
                  <a:srgbClr val="272822"/>
                </a:solidFill>
              </a:rPr>
              <a:t>Can be applied to mixed data types </a:t>
            </a:r>
            <a:endParaRPr sz="2100" dirty="0">
              <a:solidFill>
                <a:srgbClr val="272822"/>
              </a:solidFill>
            </a:endParaRPr>
          </a:p>
          <a:p>
            <a:pPr marL="914400" lvl="1" indent="-361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2822"/>
              </a:buClr>
              <a:buSzPts val="2100"/>
              <a:buFont typeface="Calibri"/>
              <a:buChar char="○"/>
            </a:pPr>
            <a:r>
              <a:rPr lang="en-US" sz="2100" dirty="0">
                <a:solidFill>
                  <a:srgbClr val="272822"/>
                </a:solidFill>
              </a:rPr>
              <a:t>Robust to noisy data</a:t>
            </a:r>
            <a:endParaRPr sz="2100" dirty="0">
              <a:solidFill>
                <a:srgbClr val="272822"/>
              </a:solidFill>
            </a:endParaRPr>
          </a:p>
          <a:p>
            <a:pPr marL="457200" lvl="0" indent="-361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2822"/>
              </a:buClr>
              <a:buSzPts val="2100"/>
              <a:buFont typeface="Calibri"/>
              <a:buChar char="●"/>
            </a:pPr>
            <a:r>
              <a:rPr lang="en-US" sz="2100" b="1" dirty="0">
                <a:solidFill>
                  <a:srgbClr val="272822"/>
                </a:solidFill>
              </a:rPr>
              <a:t>Disadvantages:</a:t>
            </a:r>
            <a:endParaRPr sz="2100" b="1" dirty="0">
              <a:solidFill>
                <a:srgbClr val="272822"/>
              </a:solidFill>
            </a:endParaRPr>
          </a:p>
          <a:p>
            <a:pPr marL="914400" lvl="1" indent="-361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2822"/>
              </a:buClr>
              <a:buSzPts val="2100"/>
              <a:buFont typeface="Calibri"/>
              <a:buChar char="○"/>
            </a:pPr>
            <a:r>
              <a:rPr lang="en-US" sz="2100" dirty="0">
                <a:solidFill>
                  <a:srgbClr val="272822"/>
                </a:solidFill>
              </a:rPr>
              <a:t>Imputation time increases with the number of observations, predictors and missing values</a:t>
            </a:r>
            <a:endParaRPr sz="2100" dirty="0">
              <a:solidFill>
                <a:srgbClr val="272822"/>
              </a:solidFill>
            </a:endParaRPr>
          </a:p>
          <a:p>
            <a:pPr marL="914400" lvl="1" indent="-361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2822"/>
              </a:buClr>
              <a:buSzPts val="2100"/>
              <a:buFont typeface="Calibri"/>
              <a:buChar char="○"/>
            </a:pPr>
            <a:r>
              <a:rPr lang="en-US" sz="2100" dirty="0">
                <a:solidFill>
                  <a:srgbClr val="272822"/>
                </a:solidFill>
              </a:rPr>
              <a:t>Missing data is imputed in each run- problematic in some production environments</a:t>
            </a:r>
            <a:endParaRPr sz="2100" dirty="0">
              <a:solidFill>
                <a:srgbClr val="272822"/>
              </a:solidFill>
            </a:endParaRPr>
          </a:p>
          <a:p>
            <a:pPr marL="0" lvl="0" indent="0" algn="l" rtl="0">
              <a:spcBef>
                <a:spcPts val="1400"/>
              </a:spcBef>
              <a:spcAft>
                <a:spcPts val="0"/>
              </a:spcAft>
              <a:buNone/>
            </a:pPr>
            <a:endParaRPr sz="2100" dirty="0"/>
          </a:p>
        </p:txBody>
      </p:sp>
      <p:pic>
        <p:nvPicPr>
          <p:cNvPr id="145" name="Google Shape;145;g120d3605f93_2_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7283" y="2216694"/>
            <a:ext cx="8062149" cy="2228625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g120d3605f93_2_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120d3605f93_3_34"/>
          <p:cNvSpPr txBox="1">
            <a:spLocks noGrp="1"/>
          </p:cNvSpPr>
          <p:nvPr>
            <p:ph type="title"/>
          </p:nvPr>
        </p:nvSpPr>
        <p:spPr>
          <a:xfrm>
            <a:off x="457200" y="1365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 Imputation: Results</a:t>
            </a:r>
            <a:endParaRPr/>
          </a:p>
        </p:txBody>
      </p:sp>
      <p:sp>
        <p:nvSpPr>
          <p:cNvPr id="152" name="Google Shape;152;g120d3605f93_3_34"/>
          <p:cNvSpPr txBox="1"/>
          <p:nvPr/>
        </p:nvSpPr>
        <p:spPr>
          <a:xfrm>
            <a:off x="492425" y="1588800"/>
            <a:ext cx="5287500" cy="35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619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Char char="●"/>
            </a:pP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After imputation, performance is assessed using the normalized root mean squared error for the continuous variables and proportion of falsely classified entries for categorical variables. 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61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Char char="●"/>
            </a:pP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In both cases, good performance leads to a value close to 0 and bad performance to a value around 1.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3" name="Google Shape;153;g120d3605f93_3_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55850" y="1462225"/>
            <a:ext cx="6107275" cy="4607535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g120d3605f93_3_3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20d3605f93_2_125"/>
          <p:cNvSpPr txBox="1">
            <a:spLocks noGrp="1"/>
          </p:cNvSpPr>
          <p:nvPr>
            <p:ph type="title"/>
          </p:nvPr>
        </p:nvSpPr>
        <p:spPr>
          <a:xfrm>
            <a:off x="457200" y="1365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Batch correction using Combat_seq</a:t>
            </a:r>
            <a:endParaRPr/>
          </a:p>
        </p:txBody>
      </p:sp>
      <p:sp>
        <p:nvSpPr>
          <p:cNvPr id="160" name="Google Shape;160;g120d3605f93_2_125"/>
          <p:cNvSpPr txBox="1">
            <a:spLocks noGrp="1"/>
          </p:cNvSpPr>
          <p:nvPr>
            <p:ph type="body" idx="1"/>
          </p:nvPr>
        </p:nvSpPr>
        <p:spPr>
          <a:xfrm>
            <a:off x="457200" y="1597025"/>
            <a:ext cx="51816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6195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rgbClr val="272822"/>
              </a:buClr>
              <a:buSzPts val="2100"/>
              <a:buFont typeface="Calibri"/>
              <a:buChar char="●"/>
            </a:pPr>
            <a:r>
              <a:rPr lang="en-US" sz="2100">
                <a:solidFill>
                  <a:srgbClr val="272822"/>
                </a:solidFill>
                <a:highlight>
                  <a:srgbClr val="FFFFFF"/>
                </a:highlight>
              </a:rPr>
              <a:t>ComBat_seq is an improved model from ComBat using negative binomial regression, which specifically targets RNA-Seq count data.</a:t>
            </a:r>
            <a:endParaRPr sz="2100">
              <a:solidFill>
                <a:srgbClr val="272822"/>
              </a:solidFill>
              <a:highlight>
                <a:srgbClr val="FFFFFF"/>
              </a:highlight>
            </a:endParaRPr>
          </a:p>
          <a:p>
            <a:pPr marL="457200" lvl="0" indent="-36195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rgbClr val="272822"/>
              </a:buClr>
              <a:buSzPts val="2100"/>
              <a:buFont typeface="Calibri"/>
              <a:buChar char="●"/>
            </a:pPr>
            <a:r>
              <a:rPr lang="en-US" sz="2100">
                <a:solidFill>
                  <a:srgbClr val="272822"/>
                </a:solidFill>
                <a:highlight>
                  <a:srgbClr val="FFFFFF"/>
                </a:highlight>
              </a:rPr>
              <a:t>ComBat-seq takes untransformed, raw count matrix as input.</a:t>
            </a:r>
            <a:endParaRPr sz="2100">
              <a:solidFill>
                <a:srgbClr val="272822"/>
              </a:solidFill>
              <a:highlight>
                <a:srgbClr val="FFFFFF"/>
              </a:highlight>
            </a:endParaRPr>
          </a:p>
          <a:p>
            <a:pPr marL="457200" lvl="0" indent="-36195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rgbClr val="272822"/>
              </a:buClr>
              <a:buSzPts val="2100"/>
              <a:buFont typeface="Calibri"/>
              <a:buChar char="●"/>
            </a:pPr>
            <a:r>
              <a:rPr lang="en-US" sz="2100">
                <a:solidFill>
                  <a:srgbClr val="272822"/>
                </a:solidFill>
                <a:highlight>
                  <a:srgbClr val="FFFFFF"/>
                </a:highlight>
              </a:rPr>
              <a:t>Same as ComBat, it requires a known batch variable.</a:t>
            </a:r>
            <a:endParaRPr sz="2100"/>
          </a:p>
          <a:p>
            <a:pPr marL="0" lvl="0" indent="0" algn="l" rtl="0">
              <a:spcBef>
                <a:spcPts val="1400"/>
              </a:spcBef>
              <a:spcAft>
                <a:spcPts val="0"/>
              </a:spcAft>
              <a:buNone/>
            </a:pPr>
            <a:endParaRPr sz="2100"/>
          </a:p>
        </p:txBody>
      </p:sp>
      <p:pic>
        <p:nvPicPr>
          <p:cNvPr id="161" name="Google Shape;161;g120d3605f93_2_125"/>
          <p:cNvPicPr preferRelativeResize="0"/>
          <p:nvPr/>
        </p:nvPicPr>
        <p:blipFill rotWithShape="1">
          <a:blip r:embed="rId3">
            <a:alphaModFix/>
          </a:blip>
          <a:srcRect r="69793"/>
          <a:stretch/>
        </p:blipFill>
        <p:spPr>
          <a:xfrm>
            <a:off x="7131875" y="4371625"/>
            <a:ext cx="3567050" cy="211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g120d3605f93_2_1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35938" y="1576300"/>
            <a:ext cx="4454125" cy="986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g120d3605f93_2_1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19525" y="2676525"/>
            <a:ext cx="3086900" cy="1393075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g120d3605f93_2_1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20d3605f93_2_134"/>
          <p:cNvSpPr txBox="1">
            <a:spLocks noGrp="1"/>
          </p:cNvSpPr>
          <p:nvPr>
            <p:ph type="title"/>
          </p:nvPr>
        </p:nvSpPr>
        <p:spPr>
          <a:xfrm>
            <a:off x="457200" y="603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Assessing overall trends</a:t>
            </a:r>
            <a:endParaRPr/>
          </a:p>
        </p:txBody>
      </p:sp>
      <p:pic>
        <p:nvPicPr>
          <p:cNvPr id="170" name="Google Shape;170;g120d3605f93_2_134"/>
          <p:cNvPicPr preferRelativeResize="0"/>
          <p:nvPr/>
        </p:nvPicPr>
        <p:blipFill rotWithShape="1">
          <a:blip r:embed="rId3">
            <a:alphaModFix/>
          </a:blip>
          <a:srcRect t="36543" b="37133"/>
          <a:stretch/>
        </p:blipFill>
        <p:spPr>
          <a:xfrm>
            <a:off x="1991013" y="1388726"/>
            <a:ext cx="8209976" cy="81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g120d3605f93_2_134"/>
          <p:cNvPicPr preferRelativeResize="0"/>
          <p:nvPr/>
        </p:nvPicPr>
        <p:blipFill rotWithShape="1">
          <a:blip r:embed="rId4">
            <a:alphaModFix/>
          </a:blip>
          <a:srcRect t="10241"/>
          <a:stretch/>
        </p:blipFill>
        <p:spPr>
          <a:xfrm>
            <a:off x="457200" y="2815075"/>
            <a:ext cx="5437850" cy="2935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g120d3605f93_2_134"/>
          <p:cNvPicPr preferRelativeResize="0"/>
          <p:nvPr/>
        </p:nvPicPr>
        <p:blipFill rotWithShape="1">
          <a:blip r:embed="rId5">
            <a:alphaModFix/>
          </a:blip>
          <a:srcRect l="16101" t="11691" r="17116" b="11890"/>
          <a:stretch/>
        </p:blipFill>
        <p:spPr>
          <a:xfrm>
            <a:off x="6398750" y="2498250"/>
            <a:ext cx="5306876" cy="4122125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g120d3605f93_2_13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20d3605f93_2_143"/>
          <p:cNvSpPr txBox="1">
            <a:spLocks noGrp="1"/>
          </p:cNvSpPr>
          <p:nvPr>
            <p:ph type="title"/>
          </p:nvPr>
        </p:nvSpPr>
        <p:spPr>
          <a:xfrm>
            <a:off x="457200" y="603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Differential expression analysis using EdgeR</a:t>
            </a:r>
            <a:endParaRPr/>
          </a:p>
        </p:txBody>
      </p:sp>
      <p:sp>
        <p:nvSpPr>
          <p:cNvPr id="179" name="Google Shape;179;g120d3605f93_2_143"/>
          <p:cNvSpPr txBox="1">
            <a:spLocks noGrp="1"/>
          </p:cNvSpPr>
          <p:nvPr>
            <p:ph type="body" idx="1"/>
          </p:nvPr>
        </p:nvSpPr>
        <p:spPr>
          <a:xfrm>
            <a:off x="609600" y="1292225"/>
            <a:ext cx="105156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100"/>
              <a:t>Interaction terms used: Sars_test*sex; Sars_test*Age category; Age category*Sex </a:t>
            </a:r>
            <a:endParaRPr sz="21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1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1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1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1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/>
              <a:t>Estimating dispersion and fitting to a generalized linear model</a:t>
            </a:r>
            <a:endParaRPr sz="2100"/>
          </a:p>
          <a:p>
            <a:pPr marL="914400" lvl="0" indent="-361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en-US" sz="2100"/>
              <a:t>Example: Interaction between Sars_test and Sex</a:t>
            </a:r>
            <a:endParaRPr sz="21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100"/>
          </a:p>
        </p:txBody>
      </p:sp>
      <p:pic>
        <p:nvPicPr>
          <p:cNvPr id="180" name="Google Shape;180;g120d3605f93_2_143"/>
          <p:cNvPicPr preferRelativeResize="0"/>
          <p:nvPr/>
        </p:nvPicPr>
        <p:blipFill rotWithShape="1">
          <a:blip r:embed="rId3">
            <a:alphaModFix/>
          </a:blip>
          <a:srcRect r="18738"/>
          <a:stretch/>
        </p:blipFill>
        <p:spPr>
          <a:xfrm>
            <a:off x="585846" y="1903600"/>
            <a:ext cx="11020318" cy="150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g120d3605f93_2_143"/>
          <p:cNvPicPr preferRelativeResize="0"/>
          <p:nvPr/>
        </p:nvPicPr>
        <p:blipFill rotWithShape="1">
          <a:blip r:embed="rId4">
            <a:alphaModFix/>
          </a:blip>
          <a:srcRect r="31838"/>
          <a:stretch/>
        </p:blipFill>
        <p:spPr>
          <a:xfrm>
            <a:off x="609600" y="4692325"/>
            <a:ext cx="10996575" cy="1345650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g120d3605f93_2_14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20d3605f93_2_151"/>
          <p:cNvSpPr txBox="1">
            <a:spLocks noGrp="1"/>
          </p:cNvSpPr>
          <p:nvPr>
            <p:ph type="title"/>
          </p:nvPr>
        </p:nvSpPr>
        <p:spPr>
          <a:xfrm>
            <a:off x="398825" y="603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Interaction between Infection status and Age </a:t>
            </a:r>
            <a:endParaRPr/>
          </a:p>
        </p:txBody>
      </p:sp>
      <p:pic>
        <p:nvPicPr>
          <p:cNvPr id="188" name="Google Shape;188;g120d3605f93_2_151"/>
          <p:cNvPicPr preferRelativeResize="0"/>
          <p:nvPr/>
        </p:nvPicPr>
        <p:blipFill rotWithShape="1">
          <a:blip r:embed="rId3">
            <a:alphaModFix/>
          </a:blip>
          <a:srcRect r="4951"/>
          <a:stretch/>
        </p:blipFill>
        <p:spPr>
          <a:xfrm>
            <a:off x="7437800" y="1354251"/>
            <a:ext cx="4666807" cy="4910001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g120d3605f93_2_151"/>
          <p:cNvSpPr txBox="1"/>
          <p:nvPr/>
        </p:nvSpPr>
        <p:spPr>
          <a:xfrm>
            <a:off x="475025" y="1354250"/>
            <a:ext cx="41001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Cutoff: p.value = 0.05, logFC = |1|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0" name="Google Shape;190;g120d3605f93_2_1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5025" y="2021201"/>
            <a:ext cx="6836950" cy="279835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g120d3605f93_2_15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  <p:graphicFrame>
        <p:nvGraphicFramePr>
          <p:cNvPr id="192" name="Google Shape;192;g120d3605f93_2_151"/>
          <p:cNvGraphicFramePr/>
          <p:nvPr/>
        </p:nvGraphicFramePr>
        <p:xfrm>
          <a:off x="661150" y="4978600"/>
          <a:ext cx="4032650" cy="1508670"/>
        </p:xfrm>
        <a:graphic>
          <a:graphicData uri="http://schemas.openxmlformats.org/drawingml/2006/table">
            <a:tbl>
              <a:tblPr>
                <a:noFill/>
                <a:tableStyleId>{B43AE371-EF2F-47DB-959B-2F648F1A8066}</a:tableStyleId>
              </a:tblPr>
              <a:tblGrid>
                <a:gridCol w="2016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16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237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Down </a:t>
                      </a:r>
                      <a:endParaRPr sz="2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126</a:t>
                      </a:r>
                      <a:endParaRPr sz="2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37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NotSig</a:t>
                      </a:r>
                      <a:endParaRPr sz="2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18753</a:t>
                      </a:r>
                      <a:endParaRPr sz="2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37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Up</a:t>
                      </a:r>
                      <a:endParaRPr sz="2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</a:t>
                      </a:r>
                      <a:endParaRPr sz="2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g120d3605f93_0_39"/>
          <p:cNvPicPr preferRelativeResize="0"/>
          <p:nvPr/>
        </p:nvPicPr>
        <p:blipFill rotWithShape="1">
          <a:blip r:embed="rId3">
            <a:alphaModFix/>
          </a:blip>
          <a:srcRect r="4707"/>
          <a:stretch/>
        </p:blipFill>
        <p:spPr>
          <a:xfrm>
            <a:off x="6843400" y="865775"/>
            <a:ext cx="5348602" cy="5888476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g120d3605f93_0_39"/>
          <p:cNvSpPr txBox="1"/>
          <p:nvPr/>
        </p:nvSpPr>
        <p:spPr>
          <a:xfrm>
            <a:off x="560000" y="1278000"/>
            <a:ext cx="4100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Cutoff: p.value = 0.05, logFC = |1|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Google Shape;199;g120d3605f93_0_39"/>
          <p:cNvSpPr txBox="1"/>
          <p:nvPr/>
        </p:nvSpPr>
        <p:spPr>
          <a:xfrm>
            <a:off x="393650" y="294375"/>
            <a:ext cx="117081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latin typeface="Calibri"/>
                <a:ea typeface="Calibri"/>
                <a:cs typeface="Calibri"/>
                <a:sym typeface="Calibri"/>
              </a:rPr>
              <a:t>Interaction between Infection status and Gender</a:t>
            </a:r>
            <a:endParaRPr sz="44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0" name="Google Shape;200;g120d3605f93_0_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0000" y="1987750"/>
            <a:ext cx="6136849" cy="2872325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g120d3605f93_0_3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  <p:graphicFrame>
        <p:nvGraphicFramePr>
          <p:cNvPr id="202" name="Google Shape;202;g120d3605f93_0_39"/>
          <p:cNvGraphicFramePr/>
          <p:nvPr/>
        </p:nvGraphicFramePr>
        <p:xfrm>
          <a:off x="593725" y="5108125"/>
          <a:ext cx="4032650" cy="1508670"/>
        </p:xfrm>
        <a:graphic>
          <a:graphicData uri="http://schemas.openxmlformats.org/drawingml/2006/table">
            <a:tbl>
              <a:tblPr>
                <a:noFill/>
                <a:tableStyleId>{B43AE371-EF2F-47DB-959B-2F648F1A8066}</a:tableStyleId>
              </a:tblPr>
              <a:tblGrid>
                <a:gridCol w="2016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16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237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Down </a:t>
                      </a:r>
                      <a:endParaRPr sz="2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</a:t>
                      </a:r>
                      <a:endParaRPr sz="2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37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NotSig</a:t>
                      </a:r>
                      <a:endParaRPr sz="2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18879</a:t>
                      </a:r>
                      <a:endParaRPr sz="2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37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Up</a:t>
                      </a:r>
                      <a:endParaRPr sz="2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</a:t>
                      </a:r>
                      <a:endParaRPr sz="2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20d3605f93_0_49"/>
          <p:cNvSpPr txBox="1"/>
          <p:nvPr/>
        </p:nvSpPr>
        <p:spPr>
          <a:xfrm>
            <a:off x="550650" y="1400825"/>
            <a:ext cx="3305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Cutoff:p.value = 0.05, logFC = |1|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" name="Google Shape;208;g120d3605f93_0_49"/>
          <p:cNvSpPr txBox="1"/>
          <p:nvPr/>
        </p:nvSpPr>
        <p:spPr>
          <a:xfrm>
            <a:off x="419575" y="326850"/>
            <a:ext cx="111480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latin typeface="Calibri"/>
                <a:ea typeface="Calibri"/>
                <a:cs typeface="Calibri"/>
                <a:sym typeface="Calibri"/>
              </a:rPr>
              <a:t>Interaction between Age and Gender</a:t>
            </a:r>
            <a:endParaRPr sz="44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9" name="Google Shape;209;g120d3605f93_0_49"/>
          <p:cNvPicPr preferRelativeResize="0"/>
          <p:nvPr/>
        </p:nvPicPr>
        <p:blipFill rotWithShape="1">
          <a:blip r:embed="rId3">
            <a:alphaModFix/>
          </a:blip>
          <a:srcRect t="3001" r="5249" b="2328"/>
          <a:stretch/>
        </p:blipFill>
        <p:spPr>
          <a:xfrm>
            <a:off x="6982841" y="1176275"/>
            <a:ext cx="5095285" cy="450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g120d3605f93_0_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0650" y="2143236"/>
            <a:ext cx="6571450" cy="749376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g120d3605f93_0_4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  <p:graphicFrame>
        <p:nvGraphicFramePr>
          <p:cNvPr id="212" name="Google Shape;212;g120d3605f93_0_49"/>
          <p:cNvGraphicFramePr/>
          <p:nvPr/>
        </p:nvGraphicFramePr>
        <p:xfrm>
          <a:off x="550650" y="3311775"/>
          <a:ext cx="4032650" cy="1508670"/>
        </p:xfrm>
        <a:graphic>
          <a:graphicData uri="http://schemas.openxmlformats.org/drawingml/2006/table">
            <a:tbl>
              <a:tblPr>
                <a:noFill/>
                <a:tableStyleId>{B43AE371-EF2F-47DB-959B-2F648F1A8066}</a:tableStyleId>
              </a:tblPr>
              <a:tblGrid>
                <a:gridCol w="2016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16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237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Down </a:t>
                      </a:r>
                      <a:endParaRPr sz="2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2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37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NotSig</a:t>
                      </a:r>
                      <a:endParaRPr sz="2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18892</a:t>
                      </a:r>
                      <a:endParaRPr sz="2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37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Up</a:t>
                      </a:r>
                      <a:endParaRPr sz="2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sz="2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20d3605f93_0_25"/>
          <p:cNvSpPr txBox="1"/>
          <p:nvPr/>
        </p:nvSpPr>
        <p:spPr>
          <a:xfrm>
            <a:off x="532850" y="1261575"/>
            <a:ext cx="106245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Enriched Gene Ontology terms for top differentially expressed genes by infection status and sex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8" name="Google Shape;218;g120d3605f93_0_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5325" y="1769475"/>
            <a:ext cx="8154424" cy="4856325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g120d3605f93_0_25"/>
          <p:cNvSpPr txBox="1">
            <a:spLocks noGrp="1"/>
          </p:cNvSpPr>
          <p:nvPr>
            <p:ph type="title" idx="4294967295"/>
          </p:nvPr>
        </p:nvSpPr>
        <p:spPr>
          <a:xfrm>
            <a:off x="457200" y="1365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GO Analysis</a:t>
            </a:r>
            <a:endParaRPr/>
          </a:p>
        </p:txBody>
      </p:sp>
      <p:sp>
        <p:nvSpPr>
          <p:cNvPr id="220" name="Google Shape;220;g120d3605f93_0_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Google Shape;225;g120d3605f93_0_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67100" y="1628434"/>
            <a:ext cx="8469001" cy="4991941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20d3605f93_0_28"/>
          <p:cNvSpPr txBox="1"/>
          <p:nvPr/>
        </p:nvSpPr>
        <p:spPr>
          <a:xfrm>
            <a:off x="491050" y="1230125"/>
            <a:ext cx="114165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Enriched Gene Ontology terms for top differentially expressed genes by infection status and age group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Google Shape;227;g120d3605f93_0_28"/>
          <p:cNvSpPr txBox="1">
            <a:spLocks noGrp="1"/>
          </p:cNvSpPr>
          <p:nvPr>
            <p:ph type="title" idx="4294967295"/>
          </p:nvPr>
        </p:nvSpPr>
        <p:spPr>
          <a:xfrm>
            <a:off x="457200" y="1365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GO Analysis</a:t>
            </a:r>
            <a:endParaRPr/>
          </a:p>
        </p:txBody>
      </p:sp>
      <p:sp>
        <p:nvSpPr>
          <p:cNvPr id="228" name="Google Shape;228;g120d3605f93_0_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28" name="Rectangle 70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2C77282-F0FE-F14C-9F0A-7A3529057B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08" r="11693"/>
          <a:stretch/>
        </p:blipFill>
        <p:spPr bwMode="auto">
          <a:xfrm>
            <a:off x="1" y="10"/>
            <a:ext cx="966964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9" name="Rectangle 72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66B03D-5490-9845-A450-E77CED1AF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1610" y="365125"/>
            <a:ext cx="3822189" cy="1899912"/>
          </a:xfrm>
        </p:spPr>
        <p:txBody>
          <a:bodyPr>
            <a:normAutofit/>
          </a:bodyPr>
          <a:lstStyle/>
          <a:p>
            <a:r>
              <a:rPr lang="en-US" sz="4000"/>
              <a:t>Outline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7110D6-0DC2-FD4F-B74A-6866C3453B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31610" y="2434201"/>
            <a:ext cx="3822189" cy="3742762"/>
          </a:xfrm>
        </p:spPr>
        <p:txBody>
          <a:bodyPr>
            <a:normAutofit/>
          </a:bodyPr>
          <a:lstStyle/>
          <a:p>
            <a:r>
              <a:rPr lang="en-US" sz="2000"/>
              <a:t>Background</a:t>
            </a:r>
          </a:p>
          <a:p>
            <a:r>
              <a:rPr lang="en-US" sz="2000"/>
              <a:t>Description of dataset</a:t>
            </a:r>
          </a:p>
          <a:p>
            <a:r>
              <a:rPr lang="en-US" sz="2000"/>
              <a:t>Data exploration and manipulation </a:t>
            </a:r>
          </a:p>
          <a:p>
            <a:r>
              <a:rPr lang="en-US" sz="2000"/>
              <a:t>RNA-Seq</a:t>
            </a:r>
          </a:p>
          <a:p>
            <a:r>
              <a:rPr lang="en-US" sz="2000"/>
              <a:t>GO analysis </a:t>
            </a:r>
          </a:p>
          <a:p>
            <a:r>
              <a:rPr lang="en-US" sz="2000"/>
              <a:t>Machine learning </a:t>
            </a:r>
          </a:p>
          <a:p>
            <a:r>
              <a:rPr lang="en-US" sz="2000"/>
              <a:t>Conclusion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A146A4-9E32-5F4D-B3F6-07711D830CA2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-US" smtClean="0"/>
              <a:pPr marL="0" lvl="0" indent="0" rtl="0">
                <a:spcBef>
                  <a:spcPts val="0"/>
                </a:spcBef>
                <a:spcAft>
                  <a:spcPts val="600"/>
                </a:spcAft>
                <a:buNone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8033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g120d3605f93_0_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70275" y="1682425"/>
            <a:ext cx="8279275" cy="4905200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g120d3605f93_0_31"/>
          <p:cNvSpPr txBox="1"/>
          <p:nvPr/>
        </p:nvSpPr>
        <p:spPr>
          <a:xfrm>
            <a:off x="581825" y="1250725"/>
            <a:ext cx="102099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Enriched Gene Ontology terms for top differentially expressed genes by age and sex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Google Shape;235;g120d3605f93_0_31"/>
          <p:cNvSpPr txBox="1">
            <a:spLocks noGrp="1"/>
          </p:cNvSpPr>
          <p:nvPr>
            <p:ph type="title" idx="4294967295"/>
          </p:nvPr>
        </p:nvSpPr>
        <p:spPr>
          <a:xfrm>
            <a:off x="457200" y="1365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GO Analysis</a:t>
            </a:r>
            <a:endParaRPr/>
          </a:p>
        </p:txBody>
      </p:sp>
      <p:sp>
        <p:nvSpPr>
          <p:cNvPr id="236" name="Google Shape;236;g120d3605f93_0_3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120d3605f93_2_39"/>
          <p:cNvSpPr txBox="1">
            <a:spLocks noGrp="1"/>
          </p:cNvSpPr>
          <p:nvPr>
            <p:ph type="title"/>
          </p:nvPr>
        </p:nvSpPr>
        <p:spPr>
          <a:xfrm>
            <a:off x="457200" y="603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Machine learning analysis</a:t>
            </a:r>
            <a:endParaRPr/>
          </a:p>
        </p:txBody>
      </p:sp>
      <p:sp>
        <p:nvSpPr>
          <p:cNvPr id="242" name="Google Shape;242;g120d3605f93_2_3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100" b="1"/>
              <a:t>Given transcriptomic data, can we predict if a patient has COVID-19? </a:t>
            </a:r>
            <a:endParaRPr sz="2100" b="1"/>
          </a:p>
          <a:p>
            <a:pPr marL="457200" lvl="0" indent="-361950" algn="l" rtl="0">
              <a:spcBef>
                <a:spcPts val="1000"/>
              </a:spcBef>
              <a:spcAft>
                <a:spcPts val="0"/>
              </a:spcAft>
              <a:buSzPts val="2100"/>
              <a:buChar char="•"/>
            </a:pPr>
            <a:r>
              <a:rPr lang="en-US" sz="2100"/>
              <a:t>We used the top 100 genes that were differentially expressed from design matrix 3 (age:gender)</a:t>
            </a:r>
            <a:endParaRPr sz="2100"/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en-US" sz="2100"/>
              <a:t>Manipulated the data frame to have:</a:t>
            </a:r>
            <a:endParaRPr sz="2100"/>
          </a:p>
          <a:p>
            <a:pPr marL="914400" lvl="1" indent="-361950" algn="l" rtl="0"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en-US" sz="2100"/>
              <a:t>Rows: samples</a:t>
            </a:r>
            <a:endParaRPr sz="2100"/>
          </a:p>
          <a:p>
            <a:pPr marL="914400" lvl="1" indent="-361950" algn="l" rtl="0"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en-US" sz="2100"/>
              <a:t>Columns: Metadata (age, gender, infection status, 100 genes)</a:t>
            </a:r>
            <a:endParaRPr sz="21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1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100"/>
          </a:p>
          <a:p>
            <a:pPr marL="457200" lvl="0" indent="-361950" algn="l" rtl="0">
              <a:spcBef>
                <a:spcPts val="1000"/>
              </a:spcBef>
              <a:spcAft>
                <a:spcPts val="0"/>
              </a:spcAft>
              <a:buSzPts val="2100"/>
              <a:buChar char="•"/>
            </a:pPr>
            <a:r>
              <a:rPr lang="en-US" sz="2100"/>
              <a:t>Models used:</a:t>
            </a:r>
            <a:endParaRPr sz="2100"/>
          </a:p>
          <a:p>
            <a:pPr marL="914400" lvl="1" indent="-361950" algn="l" rtl="0"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en-US" sz="2100"/>
              <a:t>K Nearest Neighbors</a:t>
            </a:r>
            <a:endParaRPr sz="2100"/>
          </a:p>
          <a:p>
            <a:pPr marL="914400" lvl="1" indent="-361950" algn="l" rtl="0"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en-US" sz="2100"/>
              <a:t>Logistic regression</a:t>
            </a:r>
            <a:endParaRPr sz="21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100"/>
          </a:p>
        </p:txBody>
      </p:sp>
      <p:pic>
        <p:nvPicPr>
          <p:cNvPr id="243" name="Google Shape;243;g120d3605f93_2_39"/>
          <p:cNvPicPr preferRelativeResize="0"/>
          <p:nvPr/>
        </p:nvPicPr>
        <p:blipFill rotWithShape="1">
          <a:blip r:embed="rId3">
            <a:alphaModFix/>
          </a:blip>
          <a:srcRect t="59601" r="47652" b="9869"/>
          <a:stretch/>
        </p:blipFill>
        <p:spPr>
          <a:xfrm>
            <a:off x="4630800" y="3821300"/>
            <a:ext cx="2628925" cy="859850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g120d3605f93_2_3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20d3605f93_2_44"/>
          <p:cNvSpPr txBox="1">
            <a:spLocks noGrp="1"/>
          </p:cNvSpPr>
          <p:nvPr>
            <p:ph type="title"/>
          </p:nvPr>
        </p:nvSpPr>
        <p:spPr>
          <a:xfrm>
            <a:off x="457200" y="603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 Nearest Neighbors</a:t>
            </a:r>
            <a:endParaRPr/>
          </a:p>
        </p:txBody>
      </p:sp>
      <p:sp>
        <p:nvSpPr>
          <p:cNvPr id="250" name="Google Shape;250;g120d3605f93_2_44"/>
          <p:cNvSpPr txBox="1">
            <a:spLocks noGrp="1"/>
          </p:cNvSpPr>
          <p:nvPr>
            <p:ph type="body" idx="1"/>
          </p:nvPr>
        </p:nvSpPr>
        <p:spPr>
          <a:xfrm>
            <a:off x="457200" y="1749425"/>
            <a:ext cx="67179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61950" algn="l" rtl="0">
              <a:spcBef>
                <a:spcPts val="1000"/>
              </a:spcBef>
              <a:spcAft>
                <a:spcPts val="0"/>
              </a:spcAft>
              <a:buSzPts val="2100"/>
              <a:buChar char="•"/>
            </a:pPr>
            <a:r>
              <a:rPr lang="en-US" sz="2100"/>
              <a:t>Non-parametric supervised learning method </a:t>
            </a:r>
            <a:endParaRPr sz="2100"/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100"/>
          </a:p>
          <a:p>
            <a:pPr marL="457200" lvl="0" indent="-361950" algn="l" rtl="0">
              <a:spcBef>
                <a:spcPts val="1000"/>
              </a:spcBef>
              <a:spcAft>
                <a:spcPts val="0"/>
              </a:spcAft>
              <a:buSzPts val="2100"/>
              <a:buChar char="•"/>
            </a:pPr>
            <a:r>
              <a:rPr lang="en-US" sz="2100"/>
              <a:t>Could be used for both classification and regression </a:t>
            </a:r>
            <a:endParaRPr sz="2100"/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100"/>
          </a:p>
          <a:p>
            <a:pPr marL="457200" lvl="0" indent="-361950" algn="l" rtl="0">
              <a:spcBef>
                <a:spcPts val="1000"/>
              </a:spcBef>
              <a:spcAft>
                <a:spcPts val="0"/>
              </a:spcAft>
              <a:buSzPts val="2100"/>
              <a:buChar char="•"/>
            </a:pPr>
            <a:r>
              <a:rPr lang="en-US" sz="2100"/>
              <a:t>Data is projected in a multidimensional feature space </a:t>
            </a:r>
            <a:endParaRPr sz="2100"/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100"/>
          </a:p>
          <a:p>
            <a:pPr marL="457200" lvl="0" indent="-361950" algn="l" rtl="0">
              <a:spcBef>
                <a:spcPts val="1000"/>
              </a:spcBef>
              <a:spcAft>
                <a:spcPts val="0"/>
              </a:spcAft>
              <a:buSzPts val="2100"/>
              <a:buChar char="•"/>
            </a:pPr>
            <a:r>
              <a:rPr lang="en-US" sz="2100"/>
              <a:t>Label for unknown data point is assigned based on the k-nearest neighbors </a:t>
            </a:r>
            <a:endParaRPr sz="2100"/>
          </a:p>
          <a:p>
            <a:pPr marL="914400" lvl="1" indent="-361950" algn="l" rtl="0"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en-US" sz="2100"/>
              <a:t>Based on Euclidean distance </a:t>
            </a:r>
            <a:endParaRPr sz="2100"/>
          </a:p>
        </p:txBody>
      </p:sp>
      <p:pic>
        <p:nvPicPr>
          <p:cNvPr id="251" name="Google Shape;251;g120d3605f93_2_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9275" y="1886338"/>
            <a:ext cx="3410900" cy="3085325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g120d3605f93_2_4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120d3605f93_2_50"/>
          <p:cNvSpPr txBox="1"/>
          <p:nvPr/>
        </p:nvSpPr>
        <p:spPr>
          <a:xfrm>
            <a:off x="3808375" y="204275"/>
            <a:ext cx="8404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" name="Google Shape;258;g120d3605f93_2_50"/>
          <p:cNvSpPr txBox="1">
            <a:spLocks noGrp="1"/>
          </p:cNvSpPr>
          <p:nvPr>
            <p:ph type="title"/>
          </p:nvPr>
        </p:nvSpPr>
        <p:spPr>
          <a:xfrm>
            <a:off x="457200" y="603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Tuning of k </a:t>
            </a:r>
            <a:endParaRPr/>
          </a:p>
        </p:txBody>
      </p:sp>
      <p:pic>
        <p:nvPicPr>
          <p:cNvPr id="259" name="Google Shape;259;g120d3605f93_2_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0236" y="1131000"/>
            <a:ext cx="7549525" cy="408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g120d3605f93_2_50"/>
          <p:cNvPicPr preferRelativeResize="0"/>
          <p:nvPr/>
        </p:nvPicPr>
        <p:blipFill rotWithShape="1">
          <a:blip r:embed="rId4">
            <a:alphaModFix/>
          </a:blip>
          <a:srcRect t="9950"/>
          <a:stretch/>
        </p:blipFill>
        <p:spPr>
          <a:xfrm>
            <a:off x="2690813" y="5309799"/>
            <a:ext cx="6810375" cy="1157900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g120d3605f93_2_5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20d3605f93_2_57"/>
          <p:cNvSpPr txBox="1">
            <a:spLocks noGrp="1"/>
          </p:cNvSpPr>
          <p:nvPr>
            <p:ph type="title"/>
          </p:nvPr>
        </p:nvSpPr>
        <p:spPr>
          <a:xfrm>
            <a:off x="457200" y="603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Logistic Regression</a:t>
            </a:r>
            <a:endParaRPr/>
          </a:p>
        </p:txBody>
      </p:sp>
      <p:sp>
        <p:nvSpPr>
          <p:cNvPr id="267" name="Google Shape;267;g120d3605f93_2_57"/>
          <p:cNvSpPr txBox="1">
            <a:spLocks noGrp="1"/>
          </p:cNvSpPr>
          <p:nvPr>
            <p:ph type="body" idx="1"/>
          </p:nvPr>
        </p:nvSpPr>
        <p:spPr>
          <a:xfrm>
            <a:off x="457200" y="1597025"/>
            <a:ext cx="48213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61950" algn="l" rtl="0">
              <a:spcBef>
                <a:spcPts val="1000"/>
              </a:spcBef>
              <a:spcAft>
                <a:spcPts val="0"/>
              </a:spcAft>
              <a:buSzPts val="2100"/>
              <a:buChar char="•"/>
            </a:pPr>
            <a:r>
              <a:rPr lang="en-US" sz="2100"/>
              <a:t>Assigns a probability of a unknown sample belonging to either class (positive or negative)</a:t>
            </a:r>
            <a:endParaRPr sz="2100"/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100"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sz="2100"/>
              <a:t>Performed a feature selection analysis using stepwise logistic regression</a:t>
            </a:r>
            <a:r>
              <a:rPr lang="en-US"/>
              <a:t> 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68" name="Google Shape;268;g120d3605f93_2_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49750" y="1735738"/>
            <a:ext cx="3170100" cy="32311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g120d3605f93_2_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91100" y="1690813"/>
            <a:ext cx="3170108" cy="3321051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g120d3605f93_2_5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  <p:pic>
        <p:nvPicPr>
          <p:cNvPr id="271" name="Google Shape;271;g120d3605f93_2_57"/>
          <p:cNvPicPr preferRelativeResize="0"/>
          <p:nvPr/>
        </p:nvPicPr>
        <p:blipFill rotWithShape="1">
          <a:blip r:embed="rId5">
            <a:alphaModFix/>
          </a:blip>
          <a:srcRect b="12717"/>
          <a:stretch/>
        </p:blipFill>
        <p:spPr>
          <a:xfrm>
            <a:off x="1081075" y="4917223"/>
            <a:ext cx="10029825" cy="1554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120d3605f93_2_252"/>
          <p:cNvSpPr txBox="1">
            <a:spLocks noGrp="1"/>
          </p:cNvSpPr>
          <p:nvPr>
            <p:ph type="title"/>
          </p:nvPr>
        </p:nvSpPr>
        <p:spPr>
          <a:xfrm>
            <a:off x="457200" y="603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Logistic Regression model</a:t>
            </a:r>
            <a:endParaRPr/>
          </a:p>
        </p:txBody>
      </p:sp>
      <p:sp>
        <p:nvSpPr>
          <p:cNvPr id="277" name="Google Shape;277;g120d3605f93_2_25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  <p:pic>
        <p:nvPicPr>
          <p:cNvPr id="278" name="Google Shape;278;g120d3605f93_2_252"/>
          <p:cNvPicPr preferRelativeResize="0"/>
          <p:nvPr/>
        </p:nvPicPr>
        <p:blipFill rotWithShape="1">
          <a:blip r:embed="rId3">
            <a:alphaModFix/>
          </a:blip>
          <a:srcRect b="9444"/>
          <a:stretch/>
        </p:blipFill>
        <p:spPr>
          <a:xfrm>
            <a:off x="1323975" y="1223049"/>
            <a:ext cx="9305925" cy="383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g120d3605f93_2_2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23963" y="5567225"/>
            <a:ext cx="10029825" cy="60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120d3605f93_2_64"/>
          <p:cNvSpPr txBox="1">
            <a:spLocks noGrp="1"/>
          </p:cNvSpPr>
          <p:nvPr>
            <p:ph type="title"/>
          </p:nvPr>
        </p:nvSpPr>
        <p:spPr>
          <a:xfrm>
            <a:off x="458788" y="603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Machine learning results</a:t>
            </a:r>
            <a:endParaRPr/>
          </a:p>
        </p:txBody>
      </p:sp>
      <p:sp>
        <p:nvSpPr>
          <p:cNvPr id="285" name="Google Shape;285;g120d3605f93_2_64"/>
          <p:cNvSpPr txBox="1">
            <a:spLocks noGrp="1"/>
          </p:cNvSpPr>
          <p:nvPr>
            <p:ph type="body" idx="1"/>
          </p:nvPr>
        </p:nvSpPr>
        <p:spPr>
          <a:xfrm>
            <a:off x="839788" y="1376363"/>
            <a:ext cx="5157900" cy="823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4292F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24292F"/>
                </a:solidFill>
              </a:rPr>
              <a:t>KNN</a:t>
            </a:r>
            <a:endParaRPr sz="2100">
              <a:solidFill>
                <a:srgbClr val="24292F"/>
              </a:solidFill>
            </a:endParaRPr>
          </a:p>
        </p:txBody>
      </p:sp>
      <p:sp>
        <p:nvSpPr>
          <p:cNvPr id="286" name="Google Shape;286;g120d3605f93_2_64"/>
          <p:cNvSpPr txBox="1">
            <a:spLocks noGrp="1"/>
          </p:cNvSpPr>
          <p:nvPr>
            <p:ph type="body" idx="3"/>
          </p:nvPr>
        </p:nvSpPr>
        <p:spPr>
          <a:xfrm>
            <a:off x="6172200" y="1376363"/>
            <a:ext cx="5183100" cy="823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100"/>
              <a:t>Logistic regression</a:t>
            </a:r>
            <a:endParaRPr sz="2100"/>
          </a:p>
        </p:txBody>
      </p:sp>
      <p:sp>
        <p:nvSpPr>
          <p:cNvPr id="287" name="Google Shape;287;g120d3605f93_2_6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  <p:pic>
        <p:nvPicPr>
          <p:cNvPr id="288" name="Google Shape;288;g120d3605f93_2_64"/>
          <p:cNvPicPr preferRelativeResize="0"/>
          <p:nvPr/>
        </p:nvPicPr>
        <p:blipFill rotWithShape="1">
          <a:blip r:embed="rId3">
            <a:alphaModFix/>
          </a:blip>
          <a:srcRect t="15540"/>
          <a:stretch/>
        </p:blipFill>
        <p:spPr>
          <a:xfrm>
            <a:off x="1638513" y="2333213"/>
            <a:ext cx="3560475" cy="1615937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89" name="Google Shape;289;g120d3605f93_2_64"/>
          <p:cNvGraphicFramePr/>
          <p:nvPr/>
        </p:nvGraphicFramePr>
        <p:xfrm>
          <a:off x="2352850" y="4338063"/>
          <a:ext cx="6727500" cy="1438250"/>
        </p:xfrm>
        <a:graphic>
          <a:graphicData uri="http://schemas.openxmlformats.org/drawingml/2006/table">
            <a:tbl>
              <a:tblPr>
                <a:noFill/>
                <a:tableStyleId>{B43AE371-EF2F-47DB-959B-2F648F1A8066}</a:tableStyleId>
              </a:tblPr>
              <a:tblGrid>
                <a:gridCol w="1681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81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818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818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138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Sensitivity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Specificity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Accuracy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38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KNN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0.943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1.00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0.947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0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Logistic regression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0.965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1.00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0.968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290" name="Google Shape;290;g120d3605f93_2_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68300" y="2243563"/>
            <a:ext cx="3390900" cy="151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120d3605f93_2_26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Conclusions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6" name="Google Shape;296;g120d3605f93_2_26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68300" algn="l" rtl="0">
              <a:spcBef>
                <a:spcPts val="1000"/>
              </a:spcBef>
              <a:spcAft>
                <a:spcPts val="0"/>
              </a:spcAft>
              <a:buSzPts val="2200"/>
              <a:buFont typeface="Times New Roman"/>
              <a:buChar char="•"/>
            </a:pPr>
            <a:r>
              <a:rPr lang="en-US" sz="2200" dirty="0">
                <a:latin typeface="Times New Roman"/>
                <a:ea typeface="Times New Roman"/>
                <a:cs typeface="Times New Roman"/>
                <a:sym typeface="Times New Roman"/>
              </a:rPr>
              <a:t>We found slight differences between the two patient groups</a:t>
            </a:r>
            <a:endParaRPr sz="22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Font typeface="Times New Roman"/>
              <a:buChar char="•"/>
            </a:pPr>
            <a:r>
              <a:rPr lang="en-US" sz="2200" dirty="0">
                <a:latin typeface="Times New Roman"/>
                <a:ea typeface="Times New Roman"/>
                <a:cs typeface="Times New Roman"/>
                <a:sym typeface="Times New Roman"/>
              </a:rPr>
              <a:t>As shown, we were able to:</a:t>
            </a:r>
            <a:endParaRPr sz="22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68300" algn="l" rtl="0">
              <a:spcBef>
                <a:spcPts val="0"/>
              </a:spcBef>
              <a:spcAft>
                <a:spcPts val="0"/>
              </a:spcAft>
              <a:buSzPts val="2200"/>
              <a:buFont typeface="Times New Roman"/>
              <a:buChar char="•"/>
            </a:pPr>
            <a:r>
              <a:rPr lang="en-US" sz="2200" dirty="0">
                <a:latin typeface="Times New Roman"/>
                <a:ea typeface="Times New Roman"/>
                <a:cs typeface="Times New Roman"/>
                <a:sym typeface="Times New Roman"/>
              </a:rPr>
              <a:t>identify genes related to immune response using Gene Ontology enrichment analysis</a:t>
            </a:r>
            <a:endParaRPr sz="22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68300" algn="l" rtl="0">
              <a:spcBef>
                <a:spcPts val="0"/>
              </a:spcBef>
              <a:spcAft>
                <a:spcPts val="0"/>
              </a:spcAft>
              <a:buSzPts val="2200"/>
              <a:buFont typeface="Times New Roman"/>
              <a:buChar char="•"/>
            </a:pPr>
            <a:r>
              <a:rPr lang="en-US" sz="2200" dirty="0">
                <a:latin typeface="Times New Roman"/>
                <a:ea typeface="Times New Roman"/>
                <a:cs typeface="Times New Roman"/>
                <a:sym typeface="Times New Roman"/>
              </a:rPr>
              <a:t>Develop a ML model to predict infection status </a:t>
            </a:r>
            <a:endParaRPr sz="22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Font typeface="Times New Roman"/>
              <a:buChar char="•"/>
            </a:pPr>
            <a:r>
              <a:rPr lang="en-US" sz="2200" dirty="0">
                <a:latin typeface="Times New Roman"/>
                <a:ea typeface="Times New Roman"/>
                <a:cs typeface="Times New Roman"/>
                <a:sym typeface="Times New Roman"/>
              </a:rPr>
              <a:t>Future work</a:t>
            </a:r>
            <a:endParaRPr sz="22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68300" algn="l" rtl="0">
              <a:spcBef>
                <a:spcPts val="0"/>
              </a:spcBef>
              <a:spcAft>
                <a:spcPts val="0"/>
              </a:spcAft>
              <a:buSzPts val="2200"/>
              <a:buFont typeface="Times New Roman"/>
              <a:buChar char="•"/>
            </a:pPr>
            <a:r>
              <a:rPr lang="en-US" sz="2200" dirty="0">
                <a:latin typeface="Times New Roman"/>
                <a:ea typeface="Times New Roman"/>
                <a:cs typeface="Times New Roman"/>
                <a:sym typeface="Times New Roman"/>
              </a:rPr>
              <a:t>Biological mechanisms of why our ML model works </a:t>
            </a:r>
            <a:endParaRPr sz="22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371600" lvl="2" indent="-368300" algn="l" rtl="0">
              <a:spcBef>
                <a:spcPts val="0"/>
              </a:spcBef>
              <a:spcAft>
                <a:spcPts val="0"/>
              </a:spcAft>
              <a:buSzPts val="2200"/>
              <a:buFont typeface="Times New Roman"/>
              <a:buChar char="•"/>
            </a:pPr>
            <a:r>
              <a:rPr lang="en-US" sz="2200" dirty="0">
                <a:latin typeface="Times New Roman"/>
                <a:ea typeface="Times New Roman"/>
                <a:cs typeface="Times New Roman"/>
                <a:sym typeface="Times New Roman"/>
              </a:rPr>
              <a:t>Pathway analysis </a:t>
            </a:r>
            <a:endParaRPr sz="22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371600" lvl="2" indent="-368300" algn="l" rtl="0">
              <a:spcBef>
                <a:spcPts val="0"/>
              </a:spcBef>
              <a:spcAft>
                <a:spcPts val="0"/>
              </a:spcAft>
              <a:buSzPts val="2200"/>
              <a:buFont typeface="Times New Roman"/>
              <a:buChar char="•"/>
            </a:pPr>
            <a:r>
              <a:rPr lang="en-US" sz="2200" dirty="0">
                <a:latin typeface="Times New Roman"/>
                <a:ea typeface="Times New Roman"/>
                <a:cs typeface="Times New Roman"/>
                <a:sym typeface="Times New Roman"/>
              </a:rPr>
              <a:t>Detailed Gene Ontology analysis</a:t>
            </a:r>
            <a:endParaRPr sz="22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68300" algn="l" rtl="0">
              <a:spcBef>
                <a:spcPts val="0"/>
              </a:spcBef>
              <a:spcAft>
                <a:spcPts val="0"/>
              </a:spcAft>
              <a:buSzPts val="2200"/>
              <a:buFont typeface="Times New Roman"/>
              <a:buChar char="•"/>
            </a:pPr>
            <a:r>
              <a:rPr lang="en-US" sz="2200" dirty="0">
                <a:latin typeface="Times New Roman"/>
                <a:ea typeface="Times New Roman"/>
                <a:cs typeface="Times New Roman"/>
                <a:sym typeface="Times New Roman"/>
              </a:rPr>
              <a:t>Predictive gene signature of SARS-Cov2</a:t>
            </a:r>
            <a:endParaRPr sz="22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7" name="Google Shape;297;g120d3605f93_2_26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4343B953-7A1A-1045-9218-7C4221D39F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13" r="2498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52" name="Freeform: Shape 134">
            <a:extLst>
              <a:ext uri="{FF2B5EF4-FFF2-40B4-BE49-F238E27FC236}">
                <a16:creationId xmlns:a16="http://schemas.microsoft.com/office/drawing/2014/main" id="{6B3BAD04-E614-4C16-8360-019FCF0045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23809"/>
            <a:ext cx="11016943" cy="2262375"/>
          </a:xfrm>
          <a:custGeom>
            <a:avLst/>
            <a:gdLst>
              <a:gd name="connsiteX0" fmla="*/ 0 w 11016943"/>
              <a:gd name="connsiteY0" fmla="*/ 0 h 2262375"/>
              <a:gd name="connsiteX1" fmla="*/ 9969166 w 11016943"/>
              <a:gd name="connsiteY1" fmla="*/ 0 h 2262375"/>
              <a:gd name="connsiteX2" fmla="*/ 11016943 w 11016943"/>
              <a:gd name="connsiteY2" fmla="*/ 2262375 h 2262375"/>
              <a:gd name="connsiteX3" fmla="*/ 4942050 w 11016943"/>
              <a:gd name="connsiteY3" fmla="*/ 2262375 h 2262375"/>
              <a:gd name="connsiteX4" fmla="*/ 4582160 w 11016943"/>
              <a:gd name="connsiteY4" fmla="*/ 2262375 h 2262375"/>
              <a:gd name="connsiteX5" fmla="*/ 0 w 11016943"/>
              <a:gd name="connsiteY5" fmla="*/ 2262375 h 2262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016943" h="2262375">
                <a:moveTo>
                  <a:pt x="0" y="0"/>
                </a:moveTo>
                <a:lnTo>
                  <a:pt x="9969166" y="0"/>
                </a:lnTo>
                <a:lnTo>
                  <a:pt x="11016943" y="2262375"/>
                </a:lnTo>
                <a:lnTo>
                  <a:pt x="4942050" y="2262375"/>
                </a:lnTo>
                <a:lnTo>
                  <a:pt x="4582160" y="2262375"/>
                </a:lnTo>
                <a:lnTo>
                  <a:pt x="0" y="2262375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02" name="Google Shape;302;g120d3605f93_2_272"/>
          <p:cNvSpPr txBox="1">
            <a:spLocks noGrp="1"/>
          </p:cNvSpPr>
          <p:nvPr>
            <p:ph type="title"/>
          </p:nvPr>
        </p:nvSpPr>
        <p:spPr>
          <a:xfrm>
            <a:off x="841248" y="4199861"/>
            <a:ext cx="8856059" cy="1336826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marL="0" lvl="0" indent="0">
              <a:spcBef>
                <a:spcPct val="0"/>
              </a:spcBef>
              <a:spcAft>
                <a:spcPts val="0"/>
              </a:spcAft>
            </a:pPr>
            <a:r>
              <a:rPr lang="en-US" sz="42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Thank you!</a:t>
            </a:r>
          </a:p>
          <a:p>
            <a:pPr marL="0" lvl="0" indent="0">
              <a:spcBef>
                <a:spcPct val="0"/>
              </a:spcBef>
              <a:spcAft>
                <a:spcPts val="0"/>
              </a:spcAft>
            </a:pPr>
            <a:r>
              <a:rPr lang="en-US" sz="42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Questions</a:t>
            </a:r>
          </a:p>
        </p:txBody>
      </p:sp>
      <p:sp>
        <p:nvSpPr>
          <p:cNvPr id="303" name="Google Shape;303;g120d3605f93_2_272"/>
          <p:cNvSpPr txBox="1">
            <a:spLocks noGrp="1"/>
          </p:cNvSpPr>
          <p:nvPr>
            <p:ph type="sldNum" idx="12"/>
          </p:nvPr>
        </p:nvSpPr>
        <p:spPr>
          <a:xfrm>
            <a:off x="8613648" y="6355080"/>
            <a:ext cx="2743200" cy="365125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>
              <a:spcAft>
                <a:spcPts val="600"/>
              </a:spcAft>
              <a:buClrTx/>
              <a:defRPr/>
            </a:pPr>
            <a:fld id="{00000000-1234-1234-1234-123412341234}" type="slidenum">
              <a:rPr lang="en-US" kern="1200">
                <a:solidFill>
                  <a:srgbClr val="FFFFFF"/>
                </a:solidFill>
                <a:ea typeface="+mn-ea"/>
                <a:cs typeface="+mn-cs"/>
              </a:rPr>
              <a:pPr>
                <a:spcAft>
                  <a:spcPts val="600"/>
                </a:spcAft>
                <a:buClrTx/>
                <a:defRPr/>
              </a:pPr>
              <a:t>28</a:t>
            </a:fld>
            <a:endParaRPr lang="en-US" kern="1200">
              <a:solidFill>
                <a:srgbClr val="FFFFFF"/>
              </a:solidFill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20d3605f93_2_78"/>
          <p:cNvSpPr txBox="1">
            <a:spLocks noGrp="1"/>
          </p:cNvSpPr>
          <p:nvPr>
            <p:ph type="title"/>
          </p:nvPr>
        </p:nvSpPr>
        <p:spPr>
          <a:xfrm>
            <a:off x="457200" y="1365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Background</a:t>
            </a:r>
            <a:endParaRPr dirty="0"/>
          </a:p>
        </p:txBody>
      </p:sp>
      <p:sp>
        <p:nvSpPr>
          <p:cNvPr id="91" name="Google Shape;91;g120d3605f93_2_78"/>
          <p:cNvSpPr txBox="1">
            <a:spLocks noGrp="1"/>
          </p:cNvSpPr>
          <p:nvPr>
            <p:ph type="body" idx="1"/>
          </p:nvPr>
        </p:nvSpPr>
        <p:spPr>
          <a:xfrm>
            <a:off x="457200" y="1673225"/>
            <a:ext cx="105156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61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Times New Roman"/>
              <a:buChar char="•"/>
            </a:pPr>
            <a:r>
              <a:rPr lang="en-US" sz="2100">
                <a:latin typeface="Times New Roman"/>
                <a:ea typeface="Times New Roman"/>
                <a:cs typeface="Times New Roman"/>
                <a:sym typeface="Times New Roman"/>
              </a:rPr>
              <a:t>SARS-CoV2 has shown a wide range of clinical manifestations among different population groups</a:t>
            </a:r>
            <a:endParaRPr sz="21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61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Times New Roman"/>
              <a:buChar char="•"/>
            </a:pPr>
            <a:r>
              <a:rPr lang="en-US" sz="2100">
                <a:latin typeface="Times New Roman"/>
                <a:ea typeface="Times New Roman"/>
                <a:cs typeface="Times New Roman"/>
                <a:sym typeface="Times New Roman"/>
              </a:rPr>
              <a:t>Clinically, COVID-19 cases tend to be more severe for older adults and males</a:t>
            </a:r>
            <a:endParaRPr sz="21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61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Times New Roman"/>
              <a:buChar char="•"/>
            </a:pPr>
            <a:r>
              <a:rPr lang="en-US" sz="21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/>
              </a:rPr>
              <a:t>Lieberman el al. (Plos Biology 2020)</a:t>
            </a:r>
            <a:r>
              <a:rPr lang="en-US" sz="2100">
                <a:latin typeface="Times New Roman"/>
                <a:ea typeface="Times New Roman"/>
                <a:cs typeface="Times New Roman"/>
                <a:sym typeface="Times New Roman"/>
              </a:rPr>
              <a:t> examined host response gene expression across infection status, viral load, age, and sex among 430 individuals with PCR-confirmed SARS-CoV-2 and 54 negative controls.</a:t>
            </a:r>
            <a:endParaRPr sz="21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61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Times New Roman"/>
              <a:buChar char="•"/>
            </a:pPr>
            <a:r>
              <a:rPr lang="en-US" sz="2100">
                <a:latin typeface="Times New Roman"/>
                <a:ea typeface="Times New Roman"/>
                <a:cs typeface="Times New Roman"/>
                <a:sym typeface="Times New Roman"/>
              </a:rPr>
              <a:t>Their study mainly examined gene expression differences associated with Viral load but did not report these differences for Age and Sex. </a:t>
            </a:r>
            <a:endParaRPr sz="21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1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2" name="Google Shape;92;g120d3605f93_2_7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g120d3605f93_2_8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7800" y="882629"/>
            <a:ext cx="11836399" cy="3416322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g120d3605f93_2_83"/>
          <p:cNvSpPr txBox="1"/>
          <p:nvPr/>
        </p:nvSpPr>
        <p:spPr>
          <a:xfrm>
            <a:off x="1797150" y="4283775"/>
            <a:ext cx="85977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272822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Figure from Lieberman et al. (Plos Biology 2020) paper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g120d3605f93_2_8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sp>
        <p:nvSpPr>
          <p:cNvPr id="100" name="Google Shape;100;g120d3605f93_2_83"/>
          <p:cNvSpPr txBox="1"/>
          <p:nvPr/>
        </p:nvSpPr>
        <p:spPr>
          <a:xfrm>
            <a:off x="316825" y="5047225"/>
            <a:ext cx="102582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202020"/>
                </a:solidFill>
                <a:latin typeface="Calibri"/>
                <a:ea typeface="Calibri"/>
                <a:cs typeface="Calibri"/>
                <a:sym typeface="Calibri"/>
              </a:rPr>
              <a:t>Clustering of samples based on 50 genes with the lowest adjusted </a:t>
            </a:r>
            <a:r>
              <a:rPr lang="en-US" sz="2100" i="1">
                <a:solidFill>
                  <a:srgbClr val="202020"/>
                </a:solidFill>
                <a:latin typeface="Calibri"/>
                <a:ea typeface="Calibri"/>
                <a:cs typeface="Calibri"/>
                <a:sym typeface="Calibri"/>
              </a:rPr>
              <a:t>p</a:t>
            </a:r>
            <a:r>
              <a:rPr lang="en-US" sz="2100">
                <a:solidFill>
                  <a:srgbClr val="202020"/>
                </a:solidFill>
                <a:latin typeface="Calibri"/>
                <a:ea typeface="Calibri"/>
                <a:cs typeface="Calibri"/>
                <a:sym typeface="Calibri"/>
              </a:rPr>
              <a:t>-value. Log2 fold changes relative to gene mean are displayed by color.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120d3605f93_2_89"/>
          <p:cNvSpPr txBox="1">
            <a:spLocks noGrp="1"/>
          </p:cNvSpPr>
          <p:nvPr>
            <p:ph type="title"/>
          </p:nvPr>
        </p:nvSpPr>
        <p:spPr>
          <a:xfrm>
            <a:off x="457200" y="1365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Specific research questions</a:t>
            </a:r>
            <a:endParaRPr/>
          </a:p>
        </p:txBody>
      </p:sp>
      <p:sp>
        <p:nvSpPr>
          <p:cNvPr id="106" name="Google Shape;106;g120d3605f93_2_89"/>
          <p:cNvSpPr txBox="1">
            <a:spLocks noGrp="1"/>
          </p:cNvSpPr>
          <p:nvPr>
            <p:ph type="body" idx="1"/>
          </p:nvPr>
        </p:nvSpPr>
        <p:spPr>
          <a:xfrm>
            <a:off x="457200" y="1749425"/>
            <a:ext cx="105156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61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Calibri"/>
              <a:buChar char="●"/>
            </a:pPr>
            <a:r>
              <a:rPr lang="en-US" sz="2100">
                <a:solidFill>
                  <a:srgbClr val="24292F"/>
                </a:solidFill>
              </a:rPr>
              <a:t>What genes are significantly differentially expressed between the two groups (healthy and infected) while accounting for factors such as age and sex?</a:t>
            </a:r>
            <a:endParaRPr sz="2100">
              <a:solidFill>
                <a:srgbClr val="24292F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rgbClr val="24292F"/>
              </a:solidFill>
            </a:endParaRPr>
          </a:p>
          <a:p>
            <a:pPr marL="457200" lvl="0" indent="-361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ts val="2100"/>
              <a:buFont typeface="Calibri"/>
              <a:buChar char="●"/>
            </a:pPr>
            <a:r>
              <a:rPr lang="en-US" sz="2100">
                <a:solidFill>
                  <a:srgbClr val="24292F"/>
                </a:solidFill>
              </a:rPr>
              <a:t>Are the significantly differentially expressed genes directly connected to immune response?</a:t>
            </a:r>
            <a:endParaRPr sz="2100">
              <a:solidFill>
                <a:srgbClr val="24292F"/>
              </a:solidFill>
            </a:endParaRPr>
          </a:p>
          <a:p>
            <a:pPr marL="457200" lvl="0" indent="-361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Char char="●"/>
            </a:pPr>
            <a:endParaRPr sz="2100">
              <a:solidFill>
                <a:schemeClr val="lt1"/>
              </a:solidFill>
            </a:endParaRPr>
          </a:p>
          <a:p>
            <a:pPr marL="457200" lvl="0" indent="-361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ts val="2100"/>
              <a:buFont typeface="Calibri"/>
              <a:buChar char="●"/>
            </a:pPr>
            <a:r>
              <a:rPr lang="en-US" sz="2100">
                <a:solidFill>
                  <a:srgbClr val="24292F"/>
                </a:solidFill>
              </a:rPr>
              <a:t>Could we leverage the information from the differentially expressed genes to predict the infection status of an individual?</a:t>
            </a:r>
            <a:endParaRPr sz="2100"/>
          </a:p>
        </p:txBody>
      </p:sp>
      <p:sp>
        <p:nvSpPr>
          <p:cNvPr id="107" name="Google Shape;107;g120d3605f93_2_8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20d3605f93_2_94"/>
          <p:cNvSpPr txBox="1">
            <a:spLocks noGrp="1"/>
          </p:cNvSpPr>
          <p:nvPr>
            <p:ph type="title"/>
          </p:nvPr>
        </p:nvSpPr>
        <p:spPr>
          <a:xfrm>
            <a:off x="457200" y="1365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Dataset</a:t>
            </a:r>
            <a:endParaRPr/>
          </a:p>
        </p:txBody>
      </p:sp>
      <p:sp>
        <p:nvSpPr>
          <p:cNvPr id="113" name="Google Shape;113;g120d3605f93_2_94"/>
          <p:cNvSpPr txBox="1">
            <a:spLocks noGrp="1"/>
          </p:cNvSpPr>
          <p:nvPr>
            <p:ph type="body" idx="1"/>
          </p:nvPr>
        </p:nvSpPr>
        <p:spPr>
          <a:xfrm>
            <a:off x="457200" y="1673225"/>
            <a:ext cx="58914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61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Calibri"/>
              <a:buChar char="●"/>
            </a:pPr>
            <a:r>
              <a:rPr lang="en-US" sz="2100"/>
              <a:t>Obtained from Lieberman et al. (Plos Biology 2020) paper. </a:t>
            </a:r>
            <a:endParaRPr sz="2100"/>
          </a:p>
          <a:p>
            <a:pPr marL="457200" lvl="0" indent="-361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Calibri"/>
              <a:buChar char="●"/>
            </a:pPr>
            <a:r>
              <a:rPr lang="en-US" sz="2100"/>
              <a:t>This data was obtained in two separate files-</a:t>
            </a:r>
            <a:endParaRPr sz="2100"/>
          </a:p>
          <a:p>
            <a:pPr marL="914400" lvl="1" indent="-361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</a:pPr>
            <a:r>
              <a:rPr lang="en-US" sz="2100" b="1"/>
              <a:t>Main data file</a:t>
            </a:r>
            <a:r>
              <a:rPr lang="en-US" sz="2100"/>
              <a:t>: expression values - one per gene, per sample ( </a:t>
            </a:r>
            <a:r>
              <a:rPr lang="en-US" sz="2100" i="1"/>
              <a:t>G</a:t>
            </a:r>
            <a:r>
              <a:rPr lang="en-US" sz="2100"/>
              <a:t> genes x  </a:t>
            </a:r>
            <a:r>
              <a:rPr lang="en-US" sz="2100" i="1"/>
              <a:t>N</a:t>
            </a:r>
            <a:r>
              <a:rPr lang="en-US" sz="2100"/>
              <a:t> samples)</a:t>
            </a:r>
            <a:endParaRPr sz="2100"/>
          </a:p>
          <a:p>
            <a:pPr marL="914400" lvl="1" indent="-361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</a:pPr>
            <a:r>
              <a:rPr lang="en-US" sz="2100" b="1"/>
              <a:t>Metadata file</a:t>
            </a:r>
            <a:r>
              <a:rPr lang="en-US" sz="2100"/>
              <a:t>: several covariates/experimental design variables for each sample ( </a:t>
            </a:r>
            <a:r>
              <a:rPr lang="en-US" sz="2100" i="1"/>
              <a:t>N</a:t>
            </a:r>
            <a:r>
              <a:rPr lang="en-US" sz="2100"/>
              <a:t> samples x </a:t>
            </a:r>
            <a:r>
              <a:rPr lang="en-US" sz="2100" i="1"/>
              <a:t>P</a:t>
            </a:r>
            <a:r>
              <a:rPr lang="en-US" sz="2100"/>
              <a:t> covariates). This file was modified to retain only the columns of interest- Sample, Age, Sex, Batch, Viral load and Sars test result.</a:t>
            </a:r>
            <a:endParaRPr sz="21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100"/>
          </a:p>
        </p:txBody>
      </p:sp>
      <p:pic>
        <p:nvPicPr>
          <p:cNvPr id="114" name="Google Shape;114;g120d3605f93_2_94"/>
          <p:cNvPicPr preferRelativeResize="0"/>
          <p:nvPr/>
        </p:nvPicPr>
        <p:blipFill rotWithShape="1">
          <a:blip r:embed="rId3">
            <a:alphaModFix/>
          </a:blip>
          <a:srcRect r="58014"/>
          <a:stretch/>
        </p:blipFill>
        <p:spPr>
          <a:xfrm>
            <a:off x="6348600" y="1897312"/>
            <a:ext cx="5568727" cy="3063375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g120d3605f93_2_9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20d3605f93_2_101"/>
          <p:cNvSpPr txBox="1">
            <a:spLocks noGrp="1"/>
          </p:cNvSpPr>
          <p:nvPr>
            <p:ph type="title"/>
          </p:nvPr>
        </p:nvSpPr>
        <p:spPr>
          <a:xfrm>
            <a:off x="457200" y="1365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Metadata</a:t>
            </a:r>
            <a:endParaRPr/>
          </a:p>
        </p:txBody>
      </p:sp>
      <p:pic>
        <p:nvPicPr>
          <p:cNvPr id="121" name="Google Shape;121;g120d3605f93_2_101" descr="A screenshot of a computer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 r="2619"/>
          <a:stretch/>
        </p:blipFill>
        <p:spPr>
          <a:xfrm>
            <a:off x="546675" y="1690825"/>
            <a:ext cx="11011650" cy="456905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g120d3605f93_2_10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20d3605f93_2_108"/>
          <p:cNvSpPr txBox="1">
            <a:spLocks noGrp="1"/>
          </p:cNvSpPr>
          <p:nvPr>
            <p:ph type="title"/>
          </p:nvPr>
        </p:nvSpPr>
        <p:spPr>
          <a:xfrm>
            <a:off x="457200" y="1365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Visualization of missing data</a:t>
            </a:r>
            <a:endParaRPr/>
          </a:p>
        </p:txBody>
      </p:sp>
      <p:pic>
        <p:nvPicPr>
          <p:cNvPr id="128" name="Google Shape;128;g120d3605f93_2_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4100" y="1825625"/>
            <a:ext cx="4595399" cy="4595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g120d3605f93_2_1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07374" y="2125175"/>
            <a:ext cx="5596324" cy="3708624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g120d3605f93_2_10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20d3605f93_2_117"/>
          <p:cNvSpPr txBox="1">
            <a:spLocks noGrp="1"/>
          </p:cNvSpPr>
          <p:nvPr>
            <p:ph type="title"/>
          </p:nvPr>
        </p:nvSpPr>
        <p:spPr>
          <a:xfrm>
            <a:off x="457200" y="1365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 Manipulations</a:t>
            </a:r>
            <a:endParaRPr/>
          </a:p>
        </p:txBody>
      </p:sp>
      <p:sp>
        <p:nvSpPr>
          <p:cNvPr id="136" name="Google Shape;136;g120d3605f93_2_117"/>
          <p:cNvSpPr txBox="1">
            <a:spLocks noGrp="1"/>
          </p:cNvSpPr>
          <p:nvPr>
            <p:ph type="body" idx="1"/>
          </p:nvPr>
        </p:nvSpPr>
        <p:spPr>
          <a:xfrm>
            <a:off x="457200" y="1770125"/>
            <a:ext cx="4338900" cy="3547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457200" lvl="0" indent="-36195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rgbClr val="272822"/>
              </a:buClr>
              <a:buSzPts val="2100"/>
              <a:buFont typeface="Calibri"/>
              <a:buChar char="●"/>
            </a:pPr>
            <a:r>
              <a:rPr lang="en-US" sz="2100">
                <a:solidFill>
                  <a:srgbClr val="272822"/>
                </a:solidFill>
                <a:highlight>
                  <a:srgbClr val="FFFFFF"/>
                </a:highlight>
              </a:rPr>
              <a:t>Removed 17 samples from the study that did not have any associated metadata as observed previously.</a:t>
            </a:r>
            <a:endParaRPr sz="2100">
              <a:solidFill>
                <a:srgbClr val="272822"/>
              </a:solidFill>
              <a:highlight>
                <a:srgbClr val="FFFFFF"/>
              </a:highlight>
            </a:endParaRPr>
          </a:p>
          <a:p>
            <a:pPr marL="457200" lvl="0" indent="-361950" algn="l" rtl="0">
              <a:lnSpc>
                <a:spcPct val="115000"/>
              </a:lnSpc>
              <a:spcBef>
                <a:spcPts val="1400"/>
              </a:spcBef>
              <a:spcAft>
                <a:spcPts val="1400"/>
              </a:spcAft>
              <a:buClr>
                <a:srgbClr val="272822"/>
              </a:buClr>
              <a:buSzPts val="2100"/>
              <a:buFont typeface="Calibri"/>
              <a:buChar char="●"/>
            </a:pPr>
            <a:r>
              <a:rPr lang="en-US" sz="2100">
                <a:solidFill>
                  <a:srgbClr val="272822"/>
                </a:solidFill>
                <a:highlight>
                  <a:srgbClr val="FFFFFF"/>
                </a:highlight>
              </a:rPr>
              <a:t>Added a new column to the sample metadata that groups the recorded ages into four categories of Child (&lt;18), Young Adult (18 - 35), Adult (35 - 65) and Senior (&gt;65)</a:t>
            </a:r>
            <a:endParaRPr sz="2100"/>
          </a:p>
        </p:txBody>
      </p:sp>
      <p:pic>
        <p:nvPicPr>
          <p:cNvPr id="137" name="Google Shape;137;g120d3605f93_2_117"/>
          <p:cNvPicPr preferRelativeResize="0"/>
          <p:nvPr/>
        </p:nvPicPr>
        <p:blipFill rotWithShape="1">
          <a:blip r:embed="rId3">
            <a:alphaModFix/>
          </a:blip>
          <a:srcRect r="22612"/>
          <a:stretch/>
        </p:blipFill>
        <p:spPr>
          <a:xfrm>
            <a:off x="4977308" y="1770126"/>
            <a:ext cx="7146866" cy="3547799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g120d3605f93_2_1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</TotalTime>
  <Words>949</Words>
  <Application>Microsoft Macintosh PowerPoint</Application>
  <PresentationFormat>Widescreen</PresentationFormat>
  <Paragraphs>175</Paragraphs>
  <Slides>28</Slides>
  <Notes>27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Arial</vt:lpstr>
      <vt:lpstr>Calibri</vt:lpstr>
      <vt:lpstr>Roboto</vt:lpstr>
      <vt:lpstr>Times New Roman</vt:lpstr>
      <vt:lpstr>Office Theme</vt:lpstr>
      <vt:lpstr>Host transcriptional response to SARS-Cov2 by Sex and Age </vt:lpstr>
      <vt:lpstr>Outline</vt:lpstr>
      <vt:lpstr>Background</vt:lpstr>
      <vt:lpstr>PowerPoint Presentation</vt:lpstr>
      <vt:lpstr>Specific research questions</vt:lpstr>
      <vt:lpstr>Dataset</vt:lpstr>
      <vt:lpstr>Metadata</vt:lpstr>
      <vt:lpstr>Visualization of missing data</vt:lpstr>
      <vt:lpstr>Data Manipulations</vt:lpstr>
      <vt:lpstr>Data Imputation</vt:lpstr>
      <vt:lpstr>Data Imputation: Results</vt:lpstr>
      <vt:lpstr>Batch correction using Combat_seq</vt:lpstr>
      <vt:lpstr>Assessing overall trends</vt:lpstr>
      <vt:lpstr>Differential expression analysis using EdgeR</vt:lpstr>
      <vt:lpstr>Interaction between Infection status and Age </vt:lpstr>
      <vt:lpstr>PowerPoint Presentation</vt:lpstr>
      <vt:lpstr>PowerPoint Presentation</vt:lpstr>
      <vt:lpstr>GO Analysis</vt:lpstr>
      <vt:lpstr>GO Analysis</vt:lpstr>
      <vt:lpstr>GO Analysis</vt:lpstr>
      <vt:lpstr>Machine learning analysis</vt:lpstr>
      <vt:lpstr>K Nearest Neighbors</vt:lpstr>
      <vt:lpstr>Tuning of k </vt:lpstr>
      <vt:lpstr>Logistic Regression</vt:lpstr>
      <vt:lpstr>Logistic Regression model</vt:lpstr>
      <vt:lpstr>Machine learning results</vt:lpstr>
      <vt:lpstr>Conclusions</vt:lpstr>
      <vt:lpstr>Thank you! 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Host transcriptional response to SARS-Cov2 by Sex and Age </dc:title>
  <dc:creator>casmil@student.ubc.ca</dc:creator>
  <cp:lastModifiedBy>casmil@student.ubc.ca</cp:lastModifiedBy>
  <cp:revision>8</cp:revision>
  <dcterms:created xsi:type="dcterms:W3CDTF">2022-03-30T08:40:53Z</dcterms:created>
  <dcterms:modified xsi:type="dcterms:W3CDTF">2022-03-30T17:49:55Z</dcterms:modified>
</cp:coreProperties>
</file>